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823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28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77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63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66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2334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549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30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688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21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15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6EA4-2CD7-4332-9FB8-6A5FE19656F2}" type="datetimeFigureOut">
              <a:rPr lang="pl-PL" smtClean="0"/>
              <a:t>29.04.2020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FAAF9-5805-46EE-BC48-0D53F5F0AF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339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Zawody </a:t>
            </a:r>
            <a:r>
              <a:rPr lang="pl-PL" b="1" smtClean="0"/>
              <a:t>przyszłości </a:t>
            </a:r>
            <a:r>
              <a:rPr lang="pl-PL" b="1" smtClean="0"/>
              <a:t>2020/2030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812529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pl-PL" sz="2000" dirty="0"/>
              <a:t>o</a:t>
            </a:r>
            <a:r>
              <a:rPr lang="pl-PL" sz="2000" dirty="0" smtClean="0"/>
              <a:t>pracowała: Grażyna Żabińska</a:t>
            </a:r>
          </a:p>
          <a:p>
            <a:pPr algn="r"/>
            <a:r>
              <a:rPr lang="pl-PL" sz="2000" dirty="0"/>
              <a:t>n</a:t>
            </a:r>
            <a:r>
              <a:rPr lang="pl-PL" sz="2000" dirty="0" smtClean="0"/>
              <a:t>a </a:t>
            </a:r>
            <a:r>
              <a:rPr lang="pl-PL" sz="2000" smtClean="0"/>
              <a:t>podstawie artykułu „Zawody przyszłości 2020/2030” </a:t>
            </a:r>
            <a:r>
              <a:rPr lang="pl-PL" sz="2000" dirty="0" smtClean="0"/>
              <a:t>w: www.praca.pl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01875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930" y="444869"/>
            <a:ext cx="1129501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Zawody, które jeszcze nie istnieją</a:t>
            </a:r>
          </a:p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Osoby, które dopiero zaczynają studia, mają prawo czuć się niepewnie. </a:t>
            </a:r>
            <a:br>
              <a:rPr lang="pl-PL" sz="2800" dirty="0" smtClean="0"/>
            </a:br>
            <a:r>
              <a:rPr lang="pl-PL" sz="2800" dirty="0" smtClean="0"/>
              <a:t>Wielu zawodów, które będą poszukiwane za kilka lat, jeszcze nawet nie ma. </a:t>
            </a:r>
            <a:br>
              <a:rPr lang="pl-PL" sz="2800" dirty="0" smtClean="0"/>
            </a:br>
            <a:r>
              <a:rPr lang="pl-PL" sz="2800" dirty="0" smtClean="0"/>
              <a:t>Tę sytuację przeżywają już na rynku </a:t>
            </a:r>
            <a:r>
              <a:rPr lang="pl-PL" sz="2800" dirty="0" err="1" smtClean="0"/>
              <a:t>rekruterzy</a:t>
            </a:r>
            <a:r>
              <a:rPr lang="pl-PL" sz="2800" dirty="0" smtClean="0"/>
              <a:t>, którzy otrzymują zlecenia na znalezienie Świętego </a:t>
            </a:r>
            <a:r>
              <a:rPr lang="pl-PL" sz="2800" dirty="0" err="1" smtClean="0"/>
              <a:t>Graala</a:t>
            </a:r>
            <a:r>
              <a:rPr lang="pl-PL" sz="2800" dirty="0" smtClean="0"/>
              <a:t>.</a:t>
            </a:r>
          </a:p>
          <a:p>
            <a:pPr algn="just"/>
            <a:r>
              <a:rPr lang="pl-PL" sz="2800" dirty="0" smtClean="0"/>
              <a:t> </a:t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600" i="1" dirty="0" smtClean="0"/>
              <a:t>Faktycznie, zdarzają nam się rekrutacje na stanowiska, do których nie przygotowuje jeszcze żadna szkoła ani kurs. Są one związane najczęściej </a:t>
            </a:r>
            <a:br>
              <a:rPr lang="pl-PL" sz="2600" i="1" dirty="0" smtClean="0"/>
            </a:br>
            <a:r>
              <a:rPr lang="pl-PL" sz="2600" i="1" dirty="0" smtClean="0"/>
              <a:t>z zastosowaniem zaawansowanych technologii lub obsługą nowoczesnych, często niszowych maszyn i urządzeń. Dla przykładu, dla branży </a:t>
            </a:r>
            <a:r>
              <a:rPr lang="pl-PL" sz="2600" i="1" dirty="0" err="1" smtClean="0"/>
              <a:t>mediowej</a:t>
            </a:r>
            <a:r>
              <a:rPr lang="pl-PL" sz="2600" i="1" dirty="0" smtClean="0"/>
              <a:t> rekrutowaliśmy kilka lat temu specjalistę ds. </a:t>
            </a:r>
            <a:r>
              <a:rPr lang="pl-PL" sz="2600" i="1" dirty="0" err="1" smtClean="0"/>
              <a:t>programmatic</a:t>
            </a:r>
            <a:r>
              <a:rPr lang="pl-PL" sz="2600" i="1" dirty="0" smtClean="0"/>
              <a:t>. Wówczas była to nowość i specjalistów spełniających wymagania było w Polsce naprawdę niewielu.</a:t>
            </a:r>
            <a:r>
              <a:rPr lang="pl-PL" sz="2600" dirty="0" smtClean="0"/>
              <a:t> –  </a:t>
            </a:r>
            <a:br>
              <a:rPr lang="pl-PL" sz="2600" dirty="0" smtClean="0"/>
            </a:br>
            <a:r>
              <a:rPr lang="pl-PL" sz="2600" dirty="0" smtClean="0"/>
              <a:t>Piotr </a:t>
            </a:r>
            <a:r>
              <a:rPr lang="pl-PL" sz="2600" dirty="0" err="1" smtClean="0"/>
              <a:t>Matan</a:t>
            </a:r>
            <a:r>
              <a:rPr lang="pl-PL" sz="2600" dirty="0" smtClean="0"/>
              <a:t> z </a:t>
            </a:r>
            <a:r>
              <a:rPr lang="pl-PL" sz="2600" dirty="0" err="1" smtClean="0"/>
              <a:t>Trenkwalder</a:t>
            </a:r>
            <a:r>
              <a:rPr lang="pl-PL" sz="2600" dirty="0" smtClean="0"/>
              <a:t>. 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016975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78972" y="1447524"/>
            <a:ext cx="1140822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b="1" dirty="0" smtClean="0"/>
              <a:t>W jakich branżach być na bieżąco by móc szybko wskoczyć w niszowy zawód?</a:t>
            </a:r>
            <a:r>
              <a:rPr lang="pl-PL" sz="2800" dirty="0" smtClean="0"/>
              <a:t> Zdecydowanie wiele nowych zawodów będzie się pojawiać </a:t>
            </a:r>
            <a:br>
              <a:rPr lang="pl-PL" sz="2800" dirty="0" smtClean="0"/>
            </a:br>
            <a:r>
              <a:rPr lang="pl-PL" sz="2800" dirty="0" smtClean="0"/>
              <a:t>w obszarze </a:t>
            </a:r>
            <a:r>
              <a:rPr lang="pl-PL" sz="2800" b="1" dirty="0" smtClean="0"/>
              <a:t>technologii</a:t>
            </a:r>
            <a:r>
              <a:rPr lang="pl-PL" sz="2800" dirty="0" smtClean="0"/>
              <a:t>, czy - tak jak mówi ekspert - </a:t>
            </a:r>
            <a:r>
              <a:rPr lang="pl-PL" sz="2800" b="1" dirty="0" smtClean="0"/>
              <a:t>nowych maszyn</a:t>
            </a:r>
            <a:r>
              <a:rPr lang="pl-PL" sz="2800" dirty="0" smtClean="0"/>
              <a:t>. </a:t>
            </a:r>
            <a:br>
              <a:rPr lang="pl-PL" sz="2800" dirty="0" smtClean="0"/>
            </a:br>
            <a:r>
              <a:rPr lang="pl-PL" sz="2800" dirty="0" smtClean="0"/>
              <a:t>Jeszcze kilka lat temu nikt nie myślał, że będzie można żyć z planowania obiektów do drukarek 3D czy ładowania hulajnóg elektrycznych, a dziś okazuje się, że jest to całkiem możliwe.</a:t>
            </a:r>
          </a:p>
          <a:p>
            <a:pPr algn="just"/>
            <a:r>
              <a:rPr lang="pl-PL" sz="2800" dirty="0" smtClean="0"/>
              <a:t> </a:t>
            </a:r>
            <a:br>
              <a:rPr lang="pl-PL" sz="2800" dirty="0" smtClean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960035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8674" y="1734070"/>
            <a:ext cx="1156498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 smtClean="0"/>
              <a:t>Kolejną niszą jest </a:t>
            </a:r>
            <a:r>
              <a:rPr lang="pl-PL" sz="2800" b="1" dirty="0" smtClean="0"/>
              <a:t>e-biznes oraz cały świat reklamy i marketingu</a:t>
            </a:r>
            <a:r>
              <a:rPr lang="pl-PL" sz="2800" dirty="0" smtClean="0"/>
              <a:t>, który wpływa na zwiększenie konsumpcji. Z drugiej strony mamy zaś </a:t>
            </a:r>
            <a:r>
              <a:rPr lang="pl-PL" sz="2800" b="1" dirty="0" smtClean="0"/>
              <a:t>ruchy typu no-waste</a:t>
            </a:r>
            <a:r>
              <a:rPr lang="pl-PL" sz="2800" dirty="0" smtClean="0"/>
              <a:t> czy wzrost zainteresowania </a:t>
            </a:r>
            <a:r>
              <a:rPr lang="pl-PL" sz="2800" b="1" dirty="0" smtClean="0"/>
              <a:t>ekonomią społeczną</a:t>
            </a:r>
            <a:r>
              <a:rPr lang="pl-PL" sz="2800" dirty="0" smtClean="0"/>
              <a:t>, które na pewno wygenerują kilka nowych zawodów – w sumie przecież nawet kierowca Ubera to zawód, który powstał w wyniku wzrostu popularności </a:t>
            </a:r>
            <a:r>
              <a:rPr lang="pl-PL" sz="2800" dirty="0" err="1" smtClean="0"/>
              <a:t>shared</a:t>
            </a:r>
            <a:r>
              <a:rPr lang="pl-PL" sz="2800" dirty="0" smtClean="0"/>
              <a:t> </a:t>
            </a:r>
            <a:r>
              <a:rPr lang="pl-PL" sz="2800" dirty="0" err="1" smtClean="0"/>
              <a:t>economy</a:t>
            </a:r>
            <a:r>
              <a:rPr lang="pl-PL" sz="2800" dirty="0" smtClean="0"/>
              <a:t>. 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528498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96091" y="2551837"/>
            <a:ext cx="115998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 smtClean="0"/>
              <a:t>Na koniec warto wspomnieć o </a:t>
            </a:r>
            <a:r>
              <a:rPr lang="pl-PL" sz="2800" b="1" dirty="0" smtClean="0"/>
              <a:t>branży szeroko pojętej rozrywki</a:t>
            </a:r>
            <a:r>
              <a:rPr lang="pl-PL" sz="2800" dirty="0" smtClean="0"/>
              <a:t> – zwłaszcza tej, kierowanej do osób w wieku średnim i starszym. Jesteśmy coraz starszym </a:t>
            </a:r>
            <a:br>
              <a:rPr lang="pl-PL" sz="2800" dirty="0" smtClean="0"/>
            </a:br>
            <a:r>
              <a:rPr lang="pl-PL" sz="2800" dirty="0" smtClean="0"/>
              <a:t>i coraz bardziej znudzonym społeczeństwem, a to zwiększa zapotrzebowanie </a:t>
            </a:r>
            <a:br>
              <a:rPr lang="pl-PL" sz="2800" dirty="0" smtClean="0"/>
            </a:br>
            <a:r>
              <a:rPr lang="pl-PL" sz="2800" dirty="0" smtClean="0"/>
              <a:t>na alternatywne metody spędzania czasu (np. kreator rzeczywistości wirtualnej).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31699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3177" y="751344"/>
            <a:ext cx="114082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/>
              <a:t>A co z IT? Umiejętności cyfrowe w przyszłości</a:t>
            </a:r>
          </a:p>
          <a:p>
            <a:pPr algn="just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Obecnie bycie programistą (zwłaszcza dobrym i z doświadczeniem) jest na całym świecie gwarantem dobrej pracy. Zapotrzebowanie na programistów rośnie i nic raczej tego trendu nie zakłóci. W wielu krajach zatem wprowadza się umiejętności cyfrowe i programowanie do programu edukacji już od najmłodszych, nawet przedszkolnych lat. W Polsce informatyka jest przedmiotem obowiązkowym. Niestety w bardzo małej ilości godzin (1 tygodniowo). 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Dla tych dzieci </a:t>
            </a:r>
            <a:r>
              <a:rPr lang="pl-PL" sz="2400" b="1" dirty="0" smtClean="0"/>
              <a:t>umiejętność programowania nie będzie zatem dziedziną, w której wiedzę zdobywają na studiach, lecz czymś tak podstawowym, jak dla dzisiejszej młodzieży jest pisanie na klawiaturze.</a:t>
            </a:r>
            <a:r>
              <a:rPr lang="pl-PL" sz="2400" dirty="0" smtClean="0"/>
              <a:t> Coś, co obecnie jest rzadkie i gwarantuje sukces, w przyszłości może być po prostu powszechne i nikt nawet nie będzie uznawał posiadania tych umiejętności za jakiś szczególny wyczyn – tak, jak dziś nikt już nie wpisuje w CV tego, że umie czytać i pisać.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07506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6424" y="356613"/>
            <a:ext cx="1174786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/>
              <a:t>Kompetencje, na które warto stawiać</a:t>
            </a:r>
          </a:p>
          <a:p>
            <a:pPr algn="just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Według World </a:t>
            </a:r>
            <a:r>
              <a:rPr lang="pl-PL" sz="2400" dirty="0" err="1" smtClean="0"/>
              <a:t>Economic</a:t>
            </a:r>
            <a:r>
              <a:rPr lang="pl-PL" sz="2400" dirty="0" smtClean="0"/>
              <a:t> Forum </a:t>
            </a:r>
            <a:r>
              <a:rPr lang="pl-PL" sz="2400" b="1" dirty="0" smtClean="0"/>
              <a:t>aż 65% dzisiejszych uczniów szkoły podstawowej będzie pracowało w zawodzie, który jeszcze nie istnieje.</a:t>
            </a:r>
            <a:r>
              <a:rPr lang="pl-PL" sz="2400" dirty="0" smtClean="0"/>
              <a:t> Jeśli nie wiadomo, czego się uczyć, by dysponować odpowiednią wiedzą w przyszłości, to na co stawiać powinni młodzi ludzie?</a:t>
            </a:r>
          </a:p>
          <a:p>
            <a:pPr algn="just"/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dirty="0" smtClean="0"/>
              <a:t>Ekspert </a:t>
            </a:r>
            <a:r>
              <a:rPr lang="pl-PL" sz="2400" dirty="0" err="1" smtClean="0"/>
              <a:t>Trenkwalder</a:t>
            </a:r>
            <a:r>
              <a:rPr lang="pl-PL" sz="2400" dirty="0" smtClean="0"/>
              <a:t> uważa, że na kompetencje miękkie:</a:t>
            </a:r>
          </a:p>
          <a:p>
            <a:pPr algn="just"/>
            <a:r>
              <a:rPr lang="pl-PL" sz="2400" dirty="0" smtClean="0"/>
              <a:t> </a:t>
            </a:r>
            <a:br>
              <a:rPr lang="pl-PL" sz="2400" dirty="0" smtClean="0"/>
            </a:br>
            <a:r>
              <a:rPr lang="pl-PL" sz="2400" i="1" dirty="0" smtClean="0"/>
              <a:t>Obok umiejętności cyfrowych i technicznych, związanych z rozwojem nowoczesnych technologii, niezwykle ważne staną się umiejętności miękkie. To jest coś, w czym robot nie zastąpi człowieka. Kilka lat temu Światowe Forum Ekonomiczne zdefiniowało listę tych umiejętności i uznało, że w najbliższych latach będą one kluczowe na rynku pracy. Są to: kompleksowe rozwiązywanie problemów, krytyczne myślenie, kreatywność, zarządzanie ludźmi, współpraca, inteligencja emocjonalna, wnioskowanie i podejmowanie decyzji, negocjacje i elastyczność poznawcza. Polecam obecnym uczniom i studentom, aby już teraz rozwijali te kompetencje, angażując się w działalność organizacji studenckich, biorąc udział stażach, wymianach, czy akcjach społecznych.</a:t>
            </a:r>
          </a:p>
          <a:p>
            <a:pPr algn="just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2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79269" y="1460752"/>
            <a:ext cx="109902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/>
              <a:t>Zawody, na które jest i będzie popyt</a:t>
            </a:r>
          </a:p>
          <a:p>
            <a:pPr algn="ctr"/>
            <a:endParaRPr lang="pl-PL" sz="3600" b="1" dirty="0"/>
          </a:p>
          <a:p>
            <a:pPr algn="ctr"/>
            <a:r>
              <a:rPr lang="pl-PL" sz="3600" dirty="0" smtClean="0"/>
              <a:t>W jakich obszarach na pewno nie zabraknie pracy </a:t>
            </a:r>
          </a:p>
          <a:p>
            <a:pPr algn="ctr"/>
            <a:r>
              <a:rPr lang="pl-PL" sz="3600" dirty="0" smtClean="0"/>
              <a:t>i można być pewnym, że nawet wiele lat po studiach będzie łatwo o pracę? </a:t>
            </a:r>
            <a:endParaRPr lang="pl-PL" sz="3600" b="1" dirty="0" smtClean="0"/>
          </a:p>
          <a:p>
            <a:pPr algn="ctr"/>
            <a:r>
              <a:rPr lang="pl-PL" sz="3600" dirty="0" smtClean="0"/>
              <a:t/>
            </a:r>
            <a:br>
              <a:rPr lang="pl-PL" sz="3600" dirty="0" smtClean="0"/>
            </a:b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46182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8308" y="1060157"/>
            <a:ext cx="110598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Branża medyczna</a:t>
            </a:r>
          </a:p>
          <a:p>
            <a:pPr algn="just"/>
            <a:endParaRPr lang="pl-PL" sz="2800" b="1" dirty="0"/>
          </a:p>
          <a:p>
            <a:pPr algn="just"/>
            <a:r>
              <a:rPr lang="pl-PL" sz="2800" i="1" dirty="0" smtClean="0"/>
              <a:t>Na podstawie dostępnych badań oraz prognoz jest niemal pewne zwiększenie zapotrzebowania na personel o co najmniej 10% w skali kolejnego dziesięciolecia, oraz 25% w kolejnych 30 latach, patrząc przez pryzmat jedynie krajów europejskich. Dotyczy to całego spektrum stanowisk: lekarzy, pielęgniarek, fizjoterapeutów, trenerów, ratowników medycznych, opiekunów osób starszych, czy dietetyków - </a:t>
            </a:r>
            <a:r>
              <a:rPr lang="en-US" sz="2800" dirty="0" smtClean="0"/>
              <a:t>Piotr </a:t>
            </a:r>
            <a:r>
              <a:rPr lang="en-US" sz="2800" dirty="0" err="1" smtClean="0"/>
              <a:t>Matan</a:t>
            </a:r>
            <a:r>
              <a:rPr lang="en-US" sz="2800" dirty="0" smtClean="0"/>
              <a:t>, National Key Account and BPO Development Manager, </a:t>
            </a:r>
            <a:r>
              <a:rPr lang="en-US" sz="2800" dirty="0" err="1" smtClean="0"/>
              <a:t>Trenkwalder</a:t>
            </a:r>
            <a:endParaRPr lang="pl-PL" sz="2800" b="1" dirty="0" smtClean="0"/>
          </a:p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730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92479" y="972235"/>
            <a:ext cx="10807337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algn="ctr"/>
            <a:r>
              <a:rPr lang="pl-PL" sz="2800" b="1" dirty="0" smtClean="0"/>
              <a:t>Inżynierowie odnawialnych źródeł energii</a:t>
            </a:r>
          </a:p>
          <a:p>
            <a:endParaRPr lang="pl-PL" sz="2800" b="1" dirty="0"/>
          </a:p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Według statystyk w USA, w latach 2016 – 2026 </a:t>
            </a:r>
            <a:r>
              <a:rPr lang="pl-PL" sz="2800" b="1" dirty="0" smtClean="0"/>
              <a:t>zapotrzebowanie </a:t>
            </a:r>
            <a:br>
              <a:rPr lang="pl-PL" sz="2800" b="1" dirty="0" smtClean="0"/>
            </a:br>
            <a:r>
              <a:rPr lang="pl-PL" sz="2800" b="1" dirty="0" smtClean="0"/>
              <a:t>na inżynierów specjalizujących się w </a:t>
            </a:r>
            <a:r>
              <a:rPr lang="pl-PL" sz="2800" b="1" dirty="0" err="1" smtClean="0"/>
              <a:t>fotowoltaice</a:t>
            </a:r>
            <a:r>
              <a:rPr lang="pl-PL" sz="2800" b="1" dirty="0" smtClean="0"/>
              <a:t> zwiększy się o 115%, a w energii wiatrowej o 95%</a:t>
            </a:r>
            <a:r>
              <a:rPr lang="pl-PL" sz="2800" dirty="0" smtClean="0"/>
              <a:t>. Te zmiany dotyczyć będą większości krajów, tym mocniej, im większy nacisk będzie kładziony na pozyskiwanie energii w sposób ekologiczny. 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429492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53143" y="1177558"/>
            <a:ext cx="112950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Robotnicy wykwalifikowani i niewykwalifikowani</a:t>
            </a:r>
          </a:p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Wśród 10 stanowisk, na które najtrudniej zrekrutować obecnie pracowników (przedstawionych w raporcie </a:t>
            </a:r>
            <a:r>
              <a:rPr lang="pl-PL" sz="2800" dirty="0" err="1" smtClean="0"/>
              <a:t>Trenkwalder</a:t>
            </a:r>
            <a:r>
              <a:rPr lang="pl-PL" sz="2800" dirty="0" smtClean="0"/>
              <a:t> „Rynek pracy oczami pracodawców. Efektywność i plany rekrutacyjnej na drugą połowę 2019”), pracodawcy wskazali takie jak: </a:t>
            </a:r>
            <a:r>
              <a:rPr lang="pl-PL" sz="2800" b="1" dirty="0" smtClean="0"/>
              <a:t>operator maszyn, elektryk </a:t>
            </a:r>
            <a:br>
              <a:rPr lang="pl-PL" sz="2800" b="1" dirty="0" smtClean="0"/>
            </a:br>
            <a:r>
              <a:rPr lang="pl-PL" sz="2800" b="1" dirty="0" smtClean="0"/>
              <a:t>i elektromechanik, operator wózka widłowego, pracownik produkcji, magazynier.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6861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42011" y="1175044"/>
            <a:ext cx="852569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algn="ctr"/>
            <a:r>
              <a:rPr lang="pl-PL" sz="2800" b="1" dirty="0" smtClean="0"/>
              <a:t>Zawody, które gwarantują sukces ekonomiczny</a:t>
            </a:r>
          </a:p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 smtClean="0"/>
          </a:p>
          <a:p>
            <a:pPr algn="just"/>
            <a:endParaRPr lang="pl-PL" sz="2800" dirty="0"/>
          </a:p>
          <a:p>
            <a:pPr algn="just"/>
            <a:endParaRPr lang="pl-PL" sz="2800" dirty="0" smtClean="0"/>
          </a:p>
          <a:p>
            <a:pPr algn="just"/>
            <a:r>
              <a:rPr lang="pl-PL" sz="2800" dirty="0" smtClean="0"/>
              <a:t>A gdzie najłatwiej będzie o najwyższe wynagrodzenia? Które zawody są mlekiem i miodem płynące?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6889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1886" y="572147"/>
            <a:ext cx="1147789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IT i programowanie</a:t>
            </a:r>
          </a:p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Jeszcze przez wiele lat zarobki w branży IT będą znacznie powyżej średniej. Wynika to zarówno z ciągłego niedoboru specjalistów, jak i z wysokiej wartości wnoszonej przez tę branżę pracy. Warto jednak śledzić to, jakie języki zyskują na popularności i zawsze trzymać rękę na pulsie. Do niedawna jednymi z lepiej płatnych języków były Java, </a:t>
            </a:r>
            <a:r>
              <a:rPr lang="pl-PL" sz="2800" dirty="0" err="1" smtClean="0"/>
              <a:t>Ruby</a:t>
            </a:r>
            <a:r>
              <a:rPr lang="pl-PL" sz="2800" dirty="0" smtClean="0"/>
              <a:t>, </a:t>
            </a:r>
            <a:r>
              <a:rPr lang="pl-PL" sz="2800" dirty="0" err="1" smtClean="0"/>
              <a:t>Python</a:t>
            </a:r>
            <a:r>
              <a:rPr lang="pl-PL" sz="2800" dirty="0" smtClean="0"/>
              <a:t> i C. Teraz (w ujęciu globalnym) jest to </a:t>
            </a:r>
            <a:r>
              <a:rPr lang="pl-PL" sz="2800" b="1" dirty="0" smtClean="0"/>
              <a:t>Go, </a:t>
            </a:r>
            <a:r>
              <a:rPr lang="pl-PL" sz="2800" b="1" dirty="0" err="1" smtClean="0"/>
              <a:t>Clojure</a:t>
            </a:r>
            <a:r>
              <a:rPr lang="pl-PL" sz="2800" b="1" dirty="0" smtClean="0"/>
              <a:t>, F# i Scala</a:t>
            </a:r>
            <a:r>
              <a:rPr lang="pl-PL" sz="2800" dirty="0" smtClean="0"/>
              <a:t>. W Polsce w 2019 roku triumfy święciła zdecydowanie Scala (10-15 tys. miesięcznie), ale Java nadal należy do lepiej płatnych, szczególnie na wysokim poziomie umiejętności. </a:t>
            </a:r>
          </a:p>
          <a:p>
            <a:pPr algn="just"/>
            <a:r>
              <a:rPr lang="pl-PL" sz="2800" dirty="0" smtClean="0"/>
              <a:t> 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79182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4469" y="736266"/>
            <a:ext cx="1140822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BPO/SSC</a:t>
            </a:r>
          </a:p>
          <a:p>
            <a:endParaRPr lang="pl-PL" b="1" dirty="0"/>
          </a:p>
          <a:p>
            <a:pPr algn="just"/>
            <a:r>
              <a:rPr lang="pl-PL" sz="2800" dirty="0" smtClean="0"/>
              <a:t>to skrót od angielskiego Business </a:t>
            </a:r>
            <a:r>
              <a:rPr lang="pl-PL" sz="2800" dirty="0" err="1" smtClean="0"/>
              <a:t>Process</a:t>
            </a:r>
            <a:r>
              <a:rPr lang="pl-PL" sz="2800" dirty="0" smtClean="0"/>
              <a:t> Outsourcing i </a:t>
            </a:r>
            <a:r>
              <a:rPr lang="pl-PL" sz="2800" dirty="0" err="1" smtClean="0"/>
              <a:t>Shared</a:t>
            </a:r>
            <a:r>
              <a:rPr lang="pl-PL" sz="2800" dirty="0" smtClean="0"/>
              <a:t> Service Center czyli realizacji procesów biznesowych dla klientów korporacyjnych z całego świata;</a:t>
            </a:r>
            <a:endParaRPr lang="pl-PL" sz="2800" b="1" dirty="0" smtClean="0"/>
          </a:p>
          <a:p>
            <a:pPr algn="just"/>
            <a:endParaRPr lang="pl-PL" sz="2800" b="1" dirty="0"/>
          </a:p>
          <a:p>
            <a:pPr algn="just"/>
            <a:r>
              <a:rPr lang="pl-PL" sz="2800" i="1" dirty="0" smtClean="0"/>
              <a:t>W Polsce bardzo dynamicznie rozwija się sektor BPO i w 2020 roku wciąż będzie zatrudniać. Poszukiwane będą osoby z bardzo dobrą znajomością języków obcych, specjaliści księgowości i finansów.</a:t>
            </a:r>
            <a:r>
              <a:rPr lang="pl-PL" sz="2800" dirty="0" smtClean="0"/>
              <a:t> - mówi ekspert </a:t>
            </a:r>
            <a:r>
              <a:rPr lang="pl-PL" sz="2800" dirty="0" err="1" smtClean="0"/>
              <a:t>Trenkwalder</a:t>
            </a:r>
            <a:r>
              <a:rPr lang="pl-PL" sz="2800" dirty="0" smtClean="0"/>
              <a:t>. </a:t>
            </a:r>
            <a:br>
              <a:rPr lang="pl-PL" sz="2800" dirty="0" smtClean="0"/>
            </a:b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01716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26720" y="909267"/>
            <a:ext cx="11643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Analityka biznesowa</a:t>
            </a:r>
          </a:p>
          <a:p>
            <a:pPr algn="just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b="1" dirty="0" smtClean="0"/>
              <a:t>Inżynier danych i oraz specjaliści Data Science to według serwisu </a:t>
            </a:r>
            <a:r>
              <a:rPr lang="pl-PL" sz="2800" b="1" dirty="0" err="1" smtClean="0"/>
              <a:t>StackOverflowjedne</a:t>
            </a:r>
            <a:r>
              <a:rPr lang="pl-PL" sz="2800" b="1" dirty="0" smtClean="0"/>
              <a:t> z najbardziej opłacalnych i jednocześnie pożądanych zawodów w 2019 roku.</a:t>
            </a:r>
            <a:r>
              <a:rPr lang="pl-PL" sz="2800" dirty="0" smtClean="0"/>
              <a:t> Zapotrzebowanie na tych fachowców będzie się zwiększać, bo potencjał w danych dla każdego obszaru biznesu jest ogromny. </a:t>
            </a:r>
            <a:br>
              <a:rPr lang="pl-PL" sz="2800" dirty="0" smtClean="0"/>
            </a:br>
            <a:r>
              <a:rPr lang="pl-PL" sz="2800" dirty="0" smtClean="0"/>
              <a:t>To dzięki analizie ogromnej informacji, danych do jakich mamy teraz dostęp, można sprzedawać więcej, przewidywać trendy, a nawet … wpływać na wybory i decyzje internautów.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092988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328</Words>
  <Application>Microsoft Office PowerPoint</Application>
  <PresentationFormat>Panoramiczny</PresentationFormat>
  <Paragraphs>48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Motyw pakietu Office</vt:lpstr>
      <vt:lpstr>Zawody przyszłości 2020/2030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Zawody przyszłości 2020 / 2030  </dc:title>
  <dc:creator>zsp</dc:creator>
  <cp:lastModifiedBy>zsp</cp:lastModifiedBy>
  <cp:revision>18</cp:revision>
  <dcterms:created xsi:type="dcterms:W3CDTF">2020-04-29T15:38:19Z</dcterms:created>
  <dcterms:modified xsi:type="dcterms:W3CDTF">2020-04-29T16:40:59Z</dcterms:modified>
</cp:coreProperties>
</file>